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92" r:id="rId2"/>
    <p:sldId id="301" r:id="rId3"/>
    <p:sldId id="257" r:id="rId4"/>
    <p:sldId id="282" r:id="rId5"/>
    <p:sldId id="284" r:id="rId6"/>
    <p:sldId id="285" r:id="rId7"/>
    <p:sldId id="300" r:id="rId8"/>
    <p:sldId id="291" r:id="rId9"/>
    <p:sldId id="259" r:id="rId10"/>
    <p:sldId id="289" r:id="rId11"/>
    <p:sldId id="293" r:id="rId12"/>
    <p:sldId id="294" r:id="rId13"/>
    <p:sldId id="264" r:id="rId14"/>
    <p:sldId id="295" r:id="rId15"/>
    <p:sldId id="270" r:id="rId16"/>
    <p:sldId id="290" r:id="rId17"/>
    <p:sldId id="263" r:id="rId18"/>
    <p:sldId id="268" r:id="rId19"/>
    <p:sldId id="298" r:id="rId20"/>
    <p:sldId id="296" r:id="rId21"/>
    <p:sldId id="297" r:id="rId22"/>
    <p:sldId id="299" r:id="rId23"/>
    <p:sldId id="266" r:id="rId24"/>
    <p:sldId id="267" r:id="rId25"/>
    <p:sldId id="271" r:id="rId26"/>
    <p:sldId id="273"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F90E22-FD88-4DB1-A8F2-3CEF1A8E7E3D}">
          <p14:sldIdLst>
            <p14:sldId id="292"/>
            <p14:sldId id="301"/>
          </p14:sldIdLst>
        </p14:section>
        <p14:section name=" المقدمة" id="{10AC2B0B-CEF7-4077-8340-8B6AA807525E}">
          <p14:sldIdLst>
            <p14:sldId id="257"/>
          </p14:sldIdLst>
        </p14:section>
        <p14:section name=" مفهوم الكورونا" id="{665F06A3-28E2-48AE-8CBE-CB7327EBC935}">
          <p14:sldIdLst>
            <p14:sldId id="282"/>
          </p14:sldIdLst>
        </p14:section>
        <p14:section name=" الأعراض وطرق العدوى" id="{6A92EE88-4FAF-4388-B248-6D3A9352C616}">
          <p14:sldIdLst>
            <p14:sldId id="284"/>
          </p14:sldIdLst>
        </p14:section>
        <p14:section name=" الفئات العمرية المعرضة للإصابة" id="{87451C25-4698-4064-8479-2E2B5D70C0EF}">
          <p14:sldIdLst>
            <p14:sldId id="285"/>
          </p14:sldIdLst>
        </p14:section>
        <p14:section name=" فترة الحضانة" id="{5E4EDE72-A586-41C0-86BC-C0D83A647ABF}">
          <p14:sldIdLst>
            <p14:sldId id="300"/>
          </p14:sldIdLst>
        </p14:section>
        <p14:section name="مدة جلوسه على الاسطح" id="{E2390AF3-6905-4126-B845-B9F625475719}">
          <p14:sldIdLst>
            <p14:sldId id="291"/>
          </p14:sldIdLst>
        </p14:section>
        <p14:section name=" مراحل الكورونا في الجسم" id="{5FDEF437-3C3F-4A3A-BC4E-0BF2CFDA6BC4}">
          <p14:sldIdLst>
            <p14:sldId id="259"/>
          </p14:sldIdLst>
        </p14:section>
        <p14:section name=" الانفلونزا والكورونا" id="{C0BD86BA-554C-4986-97E4-217E1F0F9580}">
          <p14:sldIdLst>
            <p14:sldId id="289"/>
          </p14:sldIdLst>
        </p14:section>
        <p14:section name=" مفاهيم خاطئة وإشاعات" id="{1E8DB541-C77F-4548-BE7E-6C966F4C02A2}">
          <p14:sldIdLst>
            <p14:sldId id="293"/>
            <p14:sldId id="294"/>
          </p14:sldIdLst>
        </p14:section>
        <p14:section name=" الوقاية" id="{8B7DCCC2-1D8D-4A3C-A90C-B1E7E49FDFDF}">
          <p14:sldIdLst>
            <p14:sldId id="264"/>
            <p14:sldId id="295"/>
            <p14:sldId id="270"/>
            <p14:sldId id="290"/>
            <p14:sldId id="263"/>
          </p14:sldIdLst>
        </p14:section>
        <p14:section name=" التغذية" id="{827ADD5A-8706-49BA-8F30-6B4D0017464E}">
          <p14:sldIdLst>
            <p14:sldId id="268"/>
            <p14:sldId id="298"/>
          </p14:sldIdLst>
        </p14:section>
        <p14:section name=" جهاز المناعة وتقويته" id="{A158C4A6-27B1-4D52-876D-99AD16D6333A}">
          <p14:sldIdLst>
            <p14:sldId id="296"/>
            <p14:sldId id="297"/>
            <p14:sldId id="299"/>
          </p14:sldIdLst>
        </p14:section>
        <p14:section name=" الحجر الصحي" id="{11AD2FDA-C6CE-4A54-BBA1-03B7EC00F6EC}">
          <p14:sldIdLst>
            <p14:sldId id="266"/>
            <p14:sldId id="267"/>
            <p14:sldId id="271"/>
            <p14:sldId id="273"/>
          </p14:sldIdLst>
        </p14:section>
        <p14:section name=" الكادر الطبي" id="{5DD2DDAB-B2EB-4239-86F3-64E44F487FF8}">
          <p14:sldIdLst>
            <p14:sldId id="280"/>
          </p14:sldIdLst>
        </p14:section>
        <p14:section name=" الخاتمة" id="{5008BC3F-E202-4937-AAB4-B645D240F968}">
          <p14:sldIdLst>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6E08FB9-3543-4F88-9725-E1C447C680DA}" type="datetimeFigureOut">
              <a:rPr lang="en-US" smtClean="0"/>
              <a:t>4/10/2020</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98D4B73-32C6-41FC-A1CA-D32DE944F5C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070186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E08FB9-3543-4F88-9725-E1C447C680D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313580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E08FB9-3543-4F88-9725-E1C447C680D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16758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E08FB9-3543-4F88-9725-E1C447C680DA}"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94597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6E08FB9-3543-4F88-9725-E1C447C680DA}" type="datetimeFigureOut">
              <a:rPr lang="en-US" smtClean="0"/>
              <a:t>4/10/2020</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98D4B73-32C6-41FC-A1CA-D32DE944F5C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133640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E08FB9-3543-4F88-9725-E1C447C680DA}"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16859190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E08FB9-3543-4F88-9725-E1C447C680DA}"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27857508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E08FB9-3543-4F88-9725-E1C447C680DA}"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194158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08FB9-3543-4F88-9725-E1C447C680DA}"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D4B73-32C6-41FC-A1CA-D32DE944F5C1}" type="slidenum">
              <a:rPr lang="en-US" smtClean="0"/>
              <a:t>‹#›</a:t>
            </a:fld>
            <a:endParaRPr lang="en-US"/>
          </a:p>
        </p:txBody>
      </p:sp>
    </p:spTree>
    <p:extLst>
      <p:ext uri="{BB962C8B-B14F-4D97-AF65-F5344CB8AC3E}">
        <p14:creationId xmlns:p14="http://schemas.microsoft.com/office/powerpoint/2010/main" val="313574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6E08FB9-3543-4F88-9725-E1C447C680DA}" type="datetimeFigureOut">
              <a:rPr lang="en-US" smtClean="0"/>
              <a:t>4/10/2020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98D4B73-32C6-41FC-A1CA-D32DE944F5C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62129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6E08FB9-3543-4F88-9725-E1C447C680DA}" type="datetimeFigureOut">
              <a:rPr lang="en-US" smtClean="0"/>
              <a:t>4/10/2020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98D4B73-32C6-41FC-A1CA-D32DE944F5C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864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6E08FB9-3543-4F88-9725-E1C447C680DA}" type="datetimeFigureOut">
              <a:rPr lang="en-US" smtClean="0"/>
              <a:t>4/10/2020</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98D4B73-32C6-41FC-A1CA-D32DE944F5C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15986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83658" y="5195636"/>
            <a:ext cx="7184813" cy="1157995"/>
          </a:xfrm>
        </p:spPr>
        <p:txBody>
          <a:bodyPr/>
          <a:lstStyle/>
          <a:p>
            <a:r>
              <a:rPr lang="ar-SA" sz="5400" dirty="0" smtClean="0">
                <a:latin typeface="Arabic Typesetting" panose="03020402040406030203" pitchFamily="66" charset="-78"/>
                <a:cs typeface="Arabic Typesetting" panose="03020402040406030203" pitchFamily="66" charset="-78"/>
              </a:rPr>
              <a:t>م</a:t>
            </a:r>
            <a:r>
              <a:rPr lang="ar-SA" sz="5400" dirty="0" smtClean="0">
                <a:solidFill>
                  <a:srgbClr val="002060"/>
                </a:solidFill>
                <a:latin typeface="Arabic Typesetting" panose="03020402040406030203" pitchFamily="66" charset="-78"/>
                <a:cs typeface="Arabic Typesetting" panose="03020402040406030203" pitchFamily="66" charset="-78"/>
              </a:rPr>
              <a:t>مرضة الصحة المدرسية: نمير صبري</a:t>
            </a:r>
            <a:endParaRPr lang="en-US" sz="5400" dirty="0">
              <a:solidFill>
                <a:srgbClr val="002060"/>
              </a:solidFill>
              <a:latin typeface="Arabic Typesetting" panose="03020402040406030203" pitchFamily="66" charset="-78"/>
              <a:cs typeface="Arabic Typesetting" panose="03020402040406030203" pitchFamily="66"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771" y="206397"/>
            <a:ext cx="2133600" cy="2133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85" y="2644320"/>
            <a:ext cx="8273143" cy="2246993"/>
          </a:xfrm>
          <a:prstGeom prst="rect">
            <a:avLst/>
          </a:prstGeom>
        </p:spPr>
      </p:pic>
    </p:spTree>
    <p:extLst>
      <p:ext uri="{BB962C8B-B14F-4D97-AF65-F5344CB8AC3E}">
        <p14:creationId xmlns:p14="http://schemas.microsoft.com/office/powerpoint/2010/main" val="3060655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220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36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0" b="-6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897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itle 1"/>
          <p:cNvSpPr txBox="1">
            <a:spLocks/>
          </p:cNvSpPr>
          <p:nvPr/>
        </p:nvSpPr>
        <p:spPr>
          <a:xfrm>
            <a:off x="3914342" y="472578"/>
            <a:ext cx="6100515" cy="830851"/>
          </a:xfrm>
          <a:prstGeom prst="rect">
            <a:avLst/>
          </a:prstGeom>
        </p:spPr>
        <p:txBody>
          <a:bodyPr vert="horz" lIns="91440" tIns="45720" rIns="91440" bIns="45720" rtlCol="0" anchor="b">
            <a:noAutofit/>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lvl="0" algn="ctr" rtl="1"/>
            <a:r>
              <a:rPr lang="ar-SA" sz="88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فيديو توضيحي للوقاية </a:t>
            </a:r>
            <a:endParaRPr lang="ar-SA" sz="8800" cap="none" dirty="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endParaRPr>
          </a:p>
        </p:txBody>
      </p:sp>
      <p:pic>
        <p:nvPicPr>
          <p:cNvPr id="6"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0457" y="1338229"/>
            <a:ext cx="9245600" cy="4274807"/>
          </a:xfrm>
          <a:prstGeom prst="rect">
            <a:avLst/>
          </a:prstGeom>
        </p:spPr>
      </p:pic>
    </p:spTree>
    <p:extLst>
      <p:ext uri="{BB962C8B-B14F-4D97-AF65-F5344CB8AC3E}">
        <p14:creationId xmlns:p14="http://schemas.microsoft.com/office/powerpoint/2010/main" val="751296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586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itle 1"/>
          <p:cNvSpPr txBox="1">
            <a:spLocks/>
          </p:cNvSpPr>
          <p:nvPr/>
        </p:nvSpPr>
        <p:spPr>
          <a:xfrm>
            <a:off x="4001428" y="452759"/>
            <a:ext cx="7435829" cy="830851"/>
          </a:xfrm>
          <a:prstGeom prst="rect">
            <a:avLst/>
          </a:prstGeom>
        </p:spPr>
        <p:txBody>
          <a:bodyPr vert="horz" lIns="91440" tIns="45720" rIns="91440" bIns="45720" rtlCol="0" anchor="b">
            <a:noAutofit/>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lvl="0" rtl="1"/>
            <a:r>
              <a:rPr lang="ar-SA" sz="60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فيديو توضيحي للوقاية(افعل ولا تفعل)</a:t>
            </a:r>
            <a:endParaRPr lang="ar-SA" sz="6000" cap="none" dirty="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endParaRPr>
          </a:p>
        </p:txBody>
      </p:sp>
      <p:pic>
        <p:nvPicPr>
          <p:cNvPr id="4" name="Your-Facebook-Video-fbdown.n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2080" y="1325880"/>
            <a:ext cx="9250680" cy="4221480"/>
          </a:xfrm>
          <a:prstGeom prst="rect">
            <a:avLst/>
          </a:prstGeom>
        </p:spPr>
      </p:pic>
    </p:spTree>
    <p:extLst>
      <p:ext uri="{BB962C8B-B14F-4D97-AF65-F5344CB8AC3E}">
        <p14:creationId xmlns:p14="http://schemas.microsoft.com/office/powerpoint/2010/main" val="2372883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28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12229" y="261257"/>
            <a:ext cx="6444343" cy="1117600"/>
          </a:xfrm>
        </p:spPr>
        <p:txBody>
          <a:bodyPr>
            <a:normAutofit fontScale="90000"/>
          </a:bodyPr>
          <a:lstStyle/>
          <a:p>
            <a:pPr rtl="1"/>
            <a:r>
              <a:rPr lang="ar-SA" sz="6000" dirty="0" smtClean="0">
                <a:latin typeface="Aldhabi" panose="01000000000000000000" pitchFamily="2" charset="-78"/>
                <a:cs typeface="Aldhabi" panose="01000000000000000000" pitchFamily="2" charset="-78"/>
              </a:rPr>
              <a:t>الأعراض والفئات العمرية</a:t>
            </a:r>
            <a:br>
              <a:rPr lang="ar-SA" sz="6000" dirty="0" smtClean="0">
                <a:latin typeface="Aldhabi" panose="01000000000000000000" pitchFamily="2" charset="-78"/>
                <a:cs typeface="Aldhabi" panose="01000000000000000000" pitchFamily="2" charset="-78"/>
              </a:rPr>
            </a:br>
            <a:r>
              <a:rPr lang="ar-SA" sz="6000" dirty="0">
                <a:latin typeface="Aldhabi" panose="01000000000000000000" pitchFamily="2" charset="-78"/>
                <a:cs typeface="Aldhabi" panose="01000000000000000000" pitchFamily="2" charset="-78"/>
              </a:rPr>
              <a:t/>
            </a:r>
            <a:br>
              <a:rPr lang="ar-SA" sz="6000" dirty="0">
                <a:latin typeface="Aldhabi" panose="01000000000000000000" pitchFamily="2" charset="-78"/>
                <a:cs typeface="Aldhabi" panose="01000000000000000000" pitchFamily="2" charset="-78"/>
              </a:rPr>
            </a:br>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6000" dirty="0">
                <a:latin typeface="Aldhabi" panose="01000000000000000000" pitchFamily="2" charset="-78"/>
                <a:cs typeface="Aldhabi" panose="01000000000000000000" pitchFamily="2" charset="-78"/>
              </a:rPr>
              <a:t/>
            </a:r>
            <a:br>
              <a:rPr lang="ar-SA" sz="6000" dirty="0">
                <a:latin typeface="Aldhabi" panose="01000000000000000000" pitchFamily="2" charset="-78"/>
                <a:cs typeface="Aldhabi" panose="01000000000000000000" pitchFamily="2" charset="-78"/>
              </a:rPr>
            </a:br>
            <a:r>
              <a:rPr lang="ar-SA" sz="6700" dirty="0" smtClean="0">
                <a:latin typeface="Arabic Typesetting" panose="03020402040406030203" pitchFamily="66" charset="-78"/>
                <a:cs typeface="Arabic Typesetting" panose="03020402040406030203" pitchFamily="66" charset="-78"/>
              </a:rPr>
              <a:t>الوقاية(غسل اليدين): </a:t>
            </a:r>
            <a:endParaRPr lang="en-US" sz="6700" dirty="0">
              <a:latin typeface="Arabic Typesetting" panose="03020402040406030203" pitchFamily="66" charset="-78"/>
              <a:cs typeface="Arabic Typesetting" panose="03020402040406030203" pitchFamily="66"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955" y="1553028"/>
            <a:ext cx="5266529" cy="40204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4" y="1553028"/>
            <a:ext cx="5022226" cy="4020458"/>
          </a:xfrm>
          <a:prstGeom prst="rect">
            <a:avLst/>
          </a:prstGeom>
        </p:spPr>
      </p:pic>
    </p:spTree>
    <p:extLst>
      <p:ext uri="{BB962C8B-B14F-4D97-AF65-F5344CB8AC3E}">
        <p14:creationId xmlns:p14="http://schemas.microsoft.com/office/powerpoint/2010/main" val="306006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10842" y="306977"/>
            <a:ext cx="6444343" cy="1117600"/>
          </a:xfrm>
        </p:spPr>
        <p:txBody>
          <a:bodyPr>
            <a:normAutofit fontScale="90000"/>
          </a:bodyPr>
          <a:lstStyle/>
          <a:p>
            <a:pPr rtl="1"/>
            <a:r>
              <a:rPr lang="ar-SA" sz="6000" dirty="0" smtClean="0">
                <a:latin typeface="Aldhabi" panose="01000000000000000000" pitchFamily="2" charset="-78"/>
                <a:cs typeface="Aldhabi" panose="01000000000000000000" pitchFamily="2" charset="-78"/>
              </a:rPr>
              <a:t>الأعراض والفئات العمرية</a:t>
            </a:r>
            <a:br>
              <a:rPr lang="ar-SA" sz="6000" dirty="0" smtClean="0">
                <a:latin typeface="Aldhabi" panose="01000000000000000000" pitchFamily="2" charset="-78"/>
                <a:cs typeface="Aldhabi" panose="01000000000000000000" pitchFamily="2" charset="-78"/>
              </a:rPr>
            </a:br>
            <a:r>
              <a:rPr lang="ar-SA" sz="6000" dirty="0">
                <a:latin typeface="Aldhabi" panose="01000000000000000000" pitchFamily="2" charset="-78"/>
                <a:cs typeface="Aldhabi" panose="01000000000000000000" pitchFamily="2" charset="-78"/>
              </a:rPr>
              <a:t/>
            </a:r>
            <a:br>
              <a:rPr lang="ar-SA" sz="6000" dirty="0">
                <a:latin typeface="Aldhabi" panose="01000000000000000000" pitchFamily="2" charset="-78"/>
                <a:cs typeface="Aldhabi" panose="01000000000000000000" pitchFamily="2" charset="-78"/>
              </a:rPr>
            </a:br>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6000" dirty="0">
                <a:latin typeface="Aldhabi" panose="01000000000000000000" pitchFamily="2" charset="-78"/>
                <a:cs typeface="Aldhabi" panose="01000000000000000000" pitchFamily="2" charset="-78"/>
              </a:rPr>
              <a:t/>
            </a:r>
            <a:br>
              <a:rPr lang="ar-SA" sz="6000" dirty="0">
                <a:latin typeface="Aldhabi" panose="01000000000000000000" pitchFamily="2" charset="-78"/>
                <a:cs typeface="Aldhabi" panose="01000000000000000000" pitchFamily="2" charset="-78"/>
              </a:rPr>
            </a:br>
            <a:r>
              <a:rPr lang="ar-SA" sz="6700" dirty="0" smtClean="0">
                <a:latin typeface="Arabic Typesetting" panose="03020402040406030203" pitchFamily="66" charset="-78"/>
                <a:cs typeface="Arabic Typesetting" panose="03020402040406030203" pitchFamily="66" charset="-78"/>
              </a:rPr>
              <a:t>التغذية الصحية والكورونا: </a:t>
            </a:r>
            <a:endParaRPr lang="en-US" sz="6700" dirty="0">
              <a:latin typeface="Arabic Typesetting" panose="03020402040406030203" pitchFamily="66" charset="-78"/>
              <a:cs typeface="Arabic Typesetting" panose="03020402040406030203" pitchFamily="66"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40115"/>
            <a:ext cx="4474028" cy="3933372"/>
          </a:xfrm>
          <a:prstGeom prst="rect">
            <a:avLst/>
          </a:prstGeom>
        </p:spPr>
      </p:pic>
      <p:pic>
        <p:nvPicPr>
          <p:cNvPr id="7" name="Picture 6"/>
          <p:cNvPicPr>
            <a:picLocks noChangeAspect="1"/>
          </p:cNvPicPr>
          <p:nvPr/>
        </p:nvPicPr>
        <p:blipFill>
          <a:blip r:embed="rId4"/>
          <a:stretch>
            <a:fillRect/>
          </a:stretch>
        </p:blipFill>
        <p:spPr>
          <a:xfrm>
            <a:off x="188685" y="1640114"/>
            <a:ext cx="5572227" cy="3933374"/>
          </a:xfrm>
          <a:prstGeom prst="rect">
            <a:avLst/>
          </a:prstGeom>
        </p:spPr>
      </p:pic>
    </p:spTree>
    <p:extLst>
      <p:ext uri="{BB962C8B-B14F-4D97-AF65-F5344CB8AC3E}">
        <p14:creationId xmlns:p14="http://schemas.microsoft.com/office/powerpoint/2010/main" val="3662177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471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56" y="468087"/>
            <a:ext cx="9492343" cy="765628"/>
          </a:xfrm>
        </p:spPr>
        <p:txBody>
          <a:bodyPr>
            <a:normAutofit fontScale="90000"/>
          </a:bodyPr>
          <a:lstStyle/>
          <a:p>
            <a:pPr algn="ctr" rtl="1"/>
            <a:r>
              <a:rPr lang="ar-SA" sz="6000" dirty="0" smtClean="0">
                <a:solidFill>
                  <a:schemeClr val="bg1"/>
                </a:solidFill>
                <a:cs typeface="Akhbar MT" pitchFamily="2" charset="-78"/>
              </a:rPr>
              <a:t>الفهرس</a:t>
            </a:r>
            <a:endParaRPr lang="en-US" sz="6000" dirty="0">
              <a:solidFill>
                <a:schemeClr val="bg1"/>
              </a:solidFill>
              <a:cs typeface="Akhbar MT" pitchFamily="2" charset="-78"/>
            </a:endParaRPr>
          </a:p>
        </p:txBody>
      </p:sp>
      <p:sp>
        <p:nvSpPr>
          <p:cNvPr id="3" name="Text Placeholder 2"/>
          <p:cNvSpPr>
            <a:spLocks noGrp="1"/>
          </p:cNvSpPr>
          <p:nvPr>
            <p:ph sz="half" idx="1"/>
          </p:nvPr>
        </p:nvSpPr>
        <p:spPr>
          <a:xfrm>
            <a:off x="1371600" y="1611086"/>
            <a:ext cx="5153414" cy="4934857"/>
          </a:xfrm>
        </p:spPr>
        <p:txBody>
          <a:bodyPr>
            <a:normAutofit/>
          </a:bodyPr>
          <a:lstStyle/>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الوقاية (13-17)</a:t>
            </a: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التغذية (18-19)</a:t>
            </a: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جهاز المناعة وتقويته (20-22)</a:t>
            </a: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الحجر الصحي (23-26)</a:t>
            </a: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الكادر الطبي (27)</a:t>
            </a: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الخاتمة (28)</a:t>
            </a:r>
          </a:p>
          <a:p>
            <a:pPr marL="342900" indent="-342900" rtl="1">
              <a:buFont typeface="Wingdings" panose="05000000000000000000" pitchFamily="2" charset="2"/>
              <a:buChar char="§"/>
            </a:pPr>
            <a:endParaRPr lang="ar-SA" sz="4400" dirty="0" smtClean="0">
              <a:ln w="0"/>
              <a:solidFill>
                <a:srgbClr val="7030A0"/>
              </a:solidFill>
              <a:effectLst>
                <a:outerShdw blurRad="38100" dist="19050" dir="2700000" algn="tl" rotWithShape="0">
                  <a:schemeClr val="dk1">
                    <a:alpha val="40000"/>
                  </a:schemeClr>
                </a:outerShdw>
              </a:effectLst>
            </a:endParaRPr>
          </a:p>
          <a:p>
            <a:pPr marL="342900" indent="-342900" rtl="1">
              <a:buFont typeface="Wingdings" panose="05000000000000000000" pitchFamily="2" charset="2"/>
              <a:buChar char="§"/>
            </a:pPr>
            <a:endParaRPr lang="ar-SA" sz="900" dirty="0" smtClean="0"/>
          </a:p>
          <a:p>
            <a:pPr marL="342900" indent="-342900" rtl="1">
              <a:buFont typeface="Wingdings" panose="05000000000000000000" pitchFamily="2" charset="2"/>
              <a:buChar char="§"/>
            </a:pPr>
            <a:endParaRPr lang="ar-SA" sz="900" dirty="0" smtClean="0"/>
          </a:p>
          <a:p>
            <a:pPr marL="342900" indent="-342900" rtl="1">
              <a:buFont typeface="Wingdings" panose="05000000000000000000" pitchFamily="2" charset="2"/>
              <a:buChar char="§"/>
            </a:pPr>
            <a:endParaRPr lang="ar-SA" sz="900" dirty="0" smtClean="0"/>
          </a:p>
          <a:p>
            <a:pPr marL="342900" indent="-342900" rtl="1">
              <a:buFont typeface="Wingdings" panose="05000000000000000000" pitchFamily="2" charset="2"/>
              <a:buChar char="§"/>
            </a:pPr>
            <a:endParaRPr lang="ar-SA" sz="900" dirty="0" smtClean="0"/>
          </a:p>
          <a:p>
            <a:pPr marL="342900" indent="-342900" rtl="1">
              <a:buFont typeface="Wingdings" panose="05000000000000000000" pitchFamily="2" charset="2"/>
              <a:buChar char="§"/>
            </a:pPr>
            <a:endParaRPr lang="ar-SA" sz="900" dirty="0" smtClean="0"/>
          </a:p>
          <a:p>
            <a:pPr marL="342900" indent="-342900" rtl="1">
              <a:buFont typeface="Wingdings" panose="05000000000000000000" pitchFamily="2" charset="2"/>
              <a:buChar char="§"/>
            </a:pPr>
            <a:endParaRPr lang="ar-SA" sz="900" dirty="0" smtClean="0"/>
          </a:p>
        </p:txBody>
      </p:sp>
      <p:sp>
        <p:nvSpPr>
          <p:cNvPr id="4" name="Content Placeholder 3"/>
          <p:cNvSpPr>
            <a:spLocks noGrp="1"/>
          </p:cNvSpPr>
          <p:nvPr>
            <p:ph sz="half" idx="2"/>
          </p:nvPr>
        </p:nvSpPr>
        <p:spPr>
          <a:xfrm>
            <a:off x="6807200" y="1656443"/>
            <a:ext cx="4819131" cy="4562930"/>
          </a:xfrm>
        </p:spPr>
        <p:txBody>
          <a:bodyPr>
            <a:noAutofit/>
          </a:bodyPr>
          <a:lstStyle/>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المقدمة (3)</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مفهوم الكورونا (4)</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الأعراض وطرق العدوى (5)</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الفئات العمرية المعرضة (6)</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فترة الحضانة للفيروس (7)</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مدة جلوسه على الأسطح (8)</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مراحل الكورونا في الجسم (9)</a:t>
            </a:r>
          </a:p>
          <a:p>
            <a:pPr algn="just" rtl="1">
              <a:buFont typeface="Wingdings" panose="05000000000000000000" pitchFamily="2" charset="2"/>
              <a:buChar char="q"/>
            </a:pPr>
            <a:r>
              <a:rPr lang="ar-SA" sz="2400" dirty="0">
                <a:ln w="0"/>
                <a:solidFill>
                  <a:srgbClr val="002060"/>
                </a:solidFill>
                <a:effectLst>
                  <a:outerShdw blurRad="38100" dist="19050" dir="2700000" algn="tl" rotWithShape="0">
                    <a:schemeClr val="dk1">
                      <a:alpha val="40000"/>
                    </a:schemeClr>
                  </a:outerShdw>
                </a:effectLst>
              </a:rPr>
              <a:t>الانفلونزا والكورونا (10) </a:t>
            </a:r>
            <a:endParaRPr lang="ar-SA" sz="2400" dirty="0" smtClean="0">
              <a:ln w="0"/>
              <a:solidFill>
                <a:srgbClr val="002060"/>
              </a:solidFill>
              <a:effectLst>
                <a:outerShdw blurRad="38100" dist="19050" dir="2700000" algn="tl" rotWithShape="0">
                  <a:schemeClr val="dk1">
                    <a:alpha val="40000"/>
                  </a:schemeClr>
                </a:outerShdw>
              </a:effectLst>
            </a:endParaRPr>
          </a:p>
          <a:p>
            <a:pPr algn="just" rtl="1">
              <a:buFont typeface="Wingdings" panose="05000000000000000000" pitchFamily="2" charset="2"/>
              <a:buChar char="q"/>
            </a:pPr>
            <a:r>
              <a:rPr lang="ar-SA" sz="2400" dirty="0" smtClean="0">
                <a:ln w="0"/>
                <a:solidFill>
                  <a:srgbClr val="002060"/>
                </a:solidFill>
                <a:effectLst>
                  <a:outerShdw blurRad="38100" dist="19050" dir="2700000" algn="tl" rotWithShape="0">
                    <a:schemeClr val="dk1">
                      <a:alpha val="40000"/>
                    </a:schemeClr>
                  </a:outerShdw>
                </a:effectLst>
              </a:rPr>
              <a:t>مفاهيم </a:t>
            </a:r>
            <a:r>
              <a:rPr lang="ar-SA" sz="2400" dirty="0">
                <a:ln w="0"/>
                <a:solidFill>
                  <a:srgbClr val="002060"/>
                </a:solidFill>
                <a:effectLst>
                  <a:outerShdw blurRad="38100" dist="19050" dir="2700000" algn="tl" rotWithShape="0">
                    <a:schemeClr val="dk1">
                      <a:alpha val="40000"/>
                    </a:schemeClr>
                  </a:outerShdw>
                </a:effectLst>
              </a:rPr>
              <a:t>خاطئة وإشاعات (11-12)</a:t>
            </a:r>
          </a:p>
        </p:txBody>
      </p:sp>
    </p:spTree>
    <p:extLst>
      <p:ext uri="{BB962C8B-B14F-4D97-AF65-F5344CB8AC3E}">
        <p14:creationId xmlns:p14="http://schemas.microsoft.com/office/powerpoint/2010/main" val="41393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2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40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1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445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b="-2000"/>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496456" y="188686"/>
            <a:ext cx="5791200" cy="754743"/>
          </a:xfrm>
          <a:prstGeom prst="rect">
            <a:avLst/>
          </a:prstGeom>
        </p:spPr>
        <p:txBody>
          <a:bodyPr vert="horz" lIns="91440" tIns="45720" rIns="91440" bIns="45720" rtlCol="0" anchor="b">
            <a:normAutofit fontScale="25000" lnSpcReduction="20000"/>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rtl="1"/>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6000" dirty="0" smtClean="0">
                <a:latin typeface="Aldhabi" panose="01000000000000000000" pitchFamily="2" charset="-78"/>
                <a:cs typeface="Aldhabi" panose="01000000000000000000" pitchFamily="2" charset="-78"/>
              </a:rPr>
              <a:t/>
            </a:r>
            <a:br>
              <a:rPr lang="ar-SA" sz="6000" dirty="0" smtClean="0">
                <a:latin typeface="Aldhabi" panose="01000000000000000000" pitchFamily="2" charset="-78"/>
                <a:cs typeface="Aldhabi" panose="01000000000000000000" pitchFamily="2" charset="-78"/>
              </a:rPr>
            </a:br>
            <a:r>
              <a:rPr lang="ar-SA" sz="20000" dirty="0" smtClean="0">
                <a:latin typeface="Arabic Typesetting" panose="03020402040406030203" pitchFamily="66" charset="-78"/>
                <a:cs typeface="Arabic Typesetting" panose="03020402040406030203" pitchFamily="66" charset="-78"/>
              </a:rPr>
              <a:t> </a:t>
            </a:r>
            <a:r>
              <a:rPr lang="ar-SA" sz="17600" dirty="0" smtClean="0">
                <a:latin typeface="Arabic Typesetting" panose="03020402040406030203" pitchFamily="66" charset="-78"/>
              </a:rPr>
              <a:t>الرياضة والكورونا </a:t>
            </a:r>
            <a:endParaRPr lang="en-US" sz="17600" dirty="0">
              <a:latin typeface="Arabic Typesetting" panose="03020402040406030203" pitchFamily="66" charset="-78"/>
            </a:endParaRPr>
          </a:p>
        </p:txBody>
      </p:sp>
    </p:spTree>
    <p:extLst>
      <p:ext uri="{BB962C8B-B14F-4D97-AF65-F5344CB8AC3E}">
        <p14:creationId xmlns:p14="http://schemas.microsoft.com/office/powerpoint/2010/main" val="2394451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74000" b="-6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396343" y="0"/>
            <a:ext cx="8200571" cy="1117600"/>
          </a:xfrm>
        </p:spPr>
        <p:txBody>
          <a:bodyPr>
            <a:normAutofit fontScale="90000"/>
          </a:bodyPr>
          <a:lstStyle/>
          <a:p>
            <a:pPr rtl="1"/>
            <a:r>
              <a:rPr lang="en-US" sz="6000" dirty="0" smtClean="0">
                <a:solidFill>
                  <a:srgbClr val="FF0000"/>
                </a:solidFill>
                <a:latin typeface="Aldhabi" panose="01000000000000000000" pitchFamily="2" charset="-78"/>
                <a:cs typeface="Aldhabi" panose="01000000000000000000" pitchFamily="2" charset="-78"/>
              </a:rPr>
              <a:t> </a:t>
            </a:r>
            <a:r>
              <a:rPr lang="ar-SA" sz="6000" dirty="0" smtClean="0">
                <a:solidFill>
                  <a:srgbClr val="FF0000"/>
                </a:solidFill>
                <a:latin typeface="Aldhabi" panose="01000000000000000000" pitchFamily="2" charset="-78"/>
                <a:cs typeface="Aldhabi" panose="01000000000000000000" pitchFamily="2" charset="-78"/>
              </a:rPr>
              <a:t/>
            </a:r>
            <a:br>
              <a:rPr lang="ar-SA" sz="6000" dirty="0" smtClean="0">
                <a:solidFill>
                  <a:srgbClr val="FF0000"/>
                </a:solidFill>
                <a:latin typeface="Aldhabi" panose="01000000000000000000" pitchFamily="2" charset="-78"/>
                <a:cs typeface="Aldhabi" panose="01000000000000000000" pitchFamily="2" charset="-78"/>
              </a:rPr>
            </a:br>
            <a:r>
              <a:rPr lang="ar-SA" sz="6000" dirty="0">
                <a:solidFill>
                  <a:srgbClr val="FF0000"/>
                </a:solidFill>
                <a:latin typeface="Aldhabi" panose="01000000000000000000" pitchFamily="2" charset="-78"/>
                <a:cs typeface="Aldhabi" panose="01000000000000000000" pitchFamily="2" charset="-78"/>
              </a:rPr>
              <a:t/>
            </a:r>
            <a:br>
              <a:rPr lang="ar-SA" sz="6000" dirty="0">
                <a:solidFill>
                  <a:srgbClr val="FF0000"/>
                </a:solidFill>
                <a:latin typeface="Aldhabi" panose="01000000000000000000" pitchFamily="2" charset="-78"/>
                <a:cs typeface="Aldhabi" panose="01000000000000000000" pitchFamily="2" charset="-78"/>
              </a:rPr>
            </a:br>
            <a:r>
              <a:rPr lang="ar-SA" sz="6000" dirty="0" smtClean="0">
                <a:solidFill>
                  <a:srgbClr val="FF0000"/>
                </a:solidFill>
                <a:latin typeface="Aldhabi" panose="01000000000000000000" pitchFamily="2" charset="-78"/>
                <a:cs typeface="Aldhabi" panose="01000000000000000000" pitchFamily="2" charset="-78"/>
              </a:rPr>
              <a:t/>
            </a:r>
            <a:br>
              <a:rPr lang="ar-SA" sz="6000" dirty="0" smtClean="0">
                <a:solidFill>
                  <a:srgbClr val="FF0000"/>
                </a:solidFill>
                <a:latin typeface="Aldhabi" panose="01000000000000000000" pitchFamily="2" charset="-78"/>
                <a:cs typeface="Aldhabi" panose="01000000000000000000" pitchFamily="2" charset="-78"/>
              </a:rPr>
            </a:br>
            <a:r>
              <a:rPr lang="ar-SA" sz="6000" dirty="0">
                <a:solidFill>
                  <a:srgbClr val="FF0000"/>
                </a:solidFill>
                <a:latin typeface="Aldhabi" panose="01000000000000000000" pitchFamily="2" charset="-78"/>
                <a:cs typeface="Aldhabi" panose="01000000000000000000" pitchFamily="2" charset="-78"/>
              </a:rPr>
              <a:t/>
            </a:r>
            <a:br>
              <a:rPr lang="ar-SA" sz="6000" dirty="0">
                <a:solidFill>
                  <a:srgbClr val="FF0000"/>
                </a:solidFill>
                <a:latin typeface="Aldhabi" panose="01000000000000000000" pitchFamily="2" charset="-78"/>
                <a:cs typeface="Aldhabi" panose="01000000000000000000" pitchFamily="2" charset="-78"/>
              </a:rPr>
            </a:br>
            <a:r>
              <a:rPr lang="ar-SA" sz="6000" dirty="0" smtClean="0">
                <a:solidFill>
                  <a:srgbClr val="FF0000"/>
                </a:solidFill>
                <a:latin typeface="Arabic Typesetting" panose="03020402040406030203" pitchFamily="66" charset="-78"/>
              </a:rPr>
              <a:t>الحجر الصحي (</a:t>
            </a:r>
            <a:r>
              <a:rPr lang="ar-SA" sz="6000" dirty="0">
                <a:solidFill>
                  <a:srgbClr val="FF0000"/>
                </a:solidFill>
                <a:latin typeface="Arabic Typesetting" panose="03020402040406030203" pitchFamily="66" charset="-78"/>
              </a:rPr>
              <a:t>ا</a:t>
            </a:r>
            <a:r>
              <a:rPr lang="ar-SA" sz="6000" dirty="0" smtClean="0">
                <a:solidFill>
                  <a:srgbClr val="FF0000"/>
                </a:solidFill>
                <a:latin typeface="Arabic Typesetting" panose="03020402040406030203" pitchFamily="66" charset="-78"/>
              </a:rPr>
              <a:t>لزم بيتك!) </a:t>
            </a:r>
            <a:endParaRPr lang="en-US" sz="6000" dirty="0">
              <a:solidFill>
                <a:srgbClr val="FF0000"/>
              </a:solidFill>
              <a:latin typeface="Arabic Typesetting" panose="03020402040406030203" pitchFamily="66" charset="-78"/>
            </a:endParaRPr>
          </a:p>
        </p:txBody>
      </p:sp>
    </p:spTree>
    <p:extLst>
      <p:ext uri="{BB962C8B-B14F-4D97-AF65-F5344CB8AC3E}">
        <p14:creationId xmlns:p14="http://schemas.microsoft.com/office/powerpoint/2010/main" val="2692357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itle 1"/>
          <p:cNvSpPr txBox="1">
            <a:spLocks/>
          </p:cNvSpPr>
          <p:nvPr/>
        </p:nvSpPr>
        <p:spPr>
          <a:xfrm>
            <a:off x="-274320" y="391321"/>
            <a:ext cx="11948160" cy="830851"/>
          </a:xfrm>
          <a:prstGeom prst="rect">
            <a:avLst/>
          </a:prstGeom>
        </p:spPr>
        <p:txBody>
          <a:bodyPr vert="horz" lIns="91440" tIns="45720" rIns="91440" bIns="45720" rtlCol="0" anchor="b">
            <a:noAutofit/>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lvl="0" rtl="1"/>
            <a:r>
              <a:rPr lang="ar-SA" sz="88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 </a:t>
            </a:r>
            <a:r>
              <a:rPr lang="ar-SA" sz="60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فيديو توضيحي عن سبب الالتزام بالبيت  </a:t>
            </a:r>
            <a:endParaRPr lang="ar-SA" sz="6000" cap="none" dirty="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endParaRPr>
          </a:p>
        </p:txBody>
      </p:sp>
      <p:pic>
        <p:nvPicPr>
          <p:cNvPr id="4" name="video-1586426678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3371" y="1291771"/>
            <a:ext cx="9332414" cy="4290050"/>
          </a:xfrm>
          <a:prstGeom prst="rect">
            <a:avLst/>
          </a:prstGeom>
        </p:spPr>
      </p:pic>
    </p:spTree>
    <p:extLst>
      <p:ext uri="{BB962C8B-B14F-4D97-AF65-F5344CB8AC3E}">
        <p14:creationId xmlns:p14="http://schemas.microsoft.com/office/powerpoint/2010/main" val="3675597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itle 1"/>
          <p:cNvSpPr txBox="1">
            <a:spLocks/>
          </p:cNvSpPr>
          <p:nvPr/>
        </p:nvSpPr>
        <p:spPr>
          <a:xfrm>
            <a:off x="3672114" y="391321"/>
            <a:ext cx="8374743" cy="830851"/>
          </a:xfrm>
          <a:prstGeom prst="rect">
            <a:avLst/>
          </a:prstGeom>
        </p:spPr>
        <p:txBody>
          <a:bodyPr vert="horz" lIns="91440" tIns="45720" rIns="91440" bIns="45720" rtlCol="0" anchor="b">
            <a:noAutofit/>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lvl="0" rtl="1"/>
            <a:r>
              <a:rPr lang="ar-SA" sz="8800" cap="none" dirty="0" smtClean="0">
                <a:ln w="0"/>
                <a:solidFill>
                  <a:schemeClr val="accent1"/>
                </a:solidFill>
                <a:effectLst>
                  <a:outerShdw blurRad="38100" dist="25400" dir="5400000" algn="ctr" rotWithShape="0">
                    <a:srgbClr val="6E747A">
                      <a:alpha val="43000"/>
                    </a:srgbClr>
                  </a:outerShdw>
                </a:effectLst>
                <a:latin typeface="Aldhabi" panose="01000000000000000000" pitchFamily="2" charset="-78"/>
                <a:cs typeface="Aldhabi" panose="01000000000000000000" pitchFamily="2" charset="-78"/>
              </a:rPr>
              <a:t>  </a:t>
            </a:r>
            <a:r>
              <a:rPr lang="ar-SA" sz="60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فيدو للإرشادات من وزارة الصحة(الزم بيتك!)</a:t>
            </a:r>
            <a:endParaRPr lang="ar-SA" sz="8800" cap="none" dirty="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endParaRPr>
          </a:p>
        </p:txBody>
      </p:sp>
      <p:pic>
        <p:nvPicPr>
          <p:cNvPr id="6" name="Your-Facebook-Video-fbdown.n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24000"/>
            <a:ext cx="9042400" cy="3810000"/>
          </a:xfrm>
          <a:prstGeom prst="rect">
            <a:avLst/>
          </a:prstGeom>
        </p:spPr>
      </p:pic>
    </p:spTree>
    <p:extLst>
      <p:ext uri="{BB962C8B-B14F-4D97-AF65-F5344CB8AC3E}">
        <p14:creationId xmlns:p14="http://schemas.microsoft.com/office/powerpoint/2010/main" val="1967361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79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8000" b="-19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101601"/>
            <a:ext cx="6342743" cy="646331"/>
          </a:xfrm>
          <a:prstGeom prst="rect">
            <a:avLst/>
          </a:prstGeom>
          <a:noFill/>
        </p:spPr>
        <p:txBody>
          <a:bodyPr wrap="square" rtlCol="0">
            <a:spAutoFit/>
          </a:bodyPr>
          <a:lstStyle/>
          <a:p>
            <a:pPr algn="ctr" rtl="1"/>
            <a:r>
              <a:rPr lang="ar-SA" sz="3600" dirty="0" smtClean="0">
                <a:solidFill>
                  <a:schemeClr val="bg1"/>
                </a:solidFill>
                <a:cs typeface="+mj-cs"/>
              </a:rPr>
              <a:t>الشكر والتقدير للجنود المجهولين</a:t>
            </a:r>
            <a:endParaRPr lang="en-US" sz="3600" dirty="0">
              <a:solidFill>
                <a:schemeClr val="bg1"/>
              </a:solidFill>
              <a:cs typeface="+mj-cs"/>
            </a:endParaRPr>
          </a:p>
        </p:txBody>
      </p:sp>
    </p:spTree>
    <p:extLst>
      <p:ext uri="{BB962C8B-B14F-4D97-AF65-F5344CB8AC3E}">
        <p14:creationId xmlns:p14="http://schemas.microsoft.com/office/powerpoint/2010/main" val="74239007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38057" y="508000"/>
            <a:ext cx="2960914" cy="1015663"/>
          </a:xfrm>
          <a:prstGeom prst="rect">
            <a:avLst/>
          </a:prstGeom>
          <a:noFill/>
        </p:spPr>
        <p:txBody>
          <a:bodyPr wrap="square" rtlCol="0">
            <a:spAutoFit/>
          </a:bodyPr>
          <a:lstStyle/>
          <a:p>
            <a:pPr algn="r" rtl="1"/>
            <a:r>
              <a:rPr lang="ar-SA" sz="6000"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الخاتمة:</a:t>
            </a:r>
            <a:endParaRPr lang="en-US" sz="60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648040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20000" r="-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5283199" y="0"/>
            <a:ext cx="3976915" cy="1569660"/>
          </a:xfrm>
          <a:prstGeom prst="rect">
            <a:avLst/>
          </a:prstGeom>
          <a:noFill/>
        </p:spPr>
        <p:txBody>
          <a:bodyPr wrap="square" rtlCol="0">
            <a:spAutoFit/>
          </a:bodyPr>
          <a:lstStyle/>
          <a:p>
            <a:pPr algn="ctr" rtl="1"/>
            <a:r>
              <a:rPr lang="ar-SA" sz="9600" dirty="0" smtClean="0">
                <a:solidFill>
                  <a:srgbClr val="002060"/>
                </a:solidFill>
                <a:cs typeface="Akhbar MT" pitchFamily="2" charset="-78"/>
              </a:rPr>
              <a:t>المقدمة:</a:t>
            </a:r>
            <a:endParaRPr lang="en-US" sz="9600" dirty="0">
              <a:solidFill>
                <a:srgbClr val="002060"/>
              </a:solidFill>
              <a:cs typeface="Akhbar MT" pitchFamily="2" charset="-78"/>
            </a:endParaRPr>
          </a:p>
        </p:txBody>
      </p:sp>
    </p:spTree>
    <p:extLst>
      <p:ext uri="{BB962C8B-B14F-4D97-AF65-F5344CB8AC3E}">
        <p14:creationId xmlns:p14="http://schemas.microsoft.com/office/powerpoint/2010/main" val="1769438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5143" y="624115"/>
            <a:ext cx="3962400" cy="1015663"/>
          </a:xfrm>
          <a:prstGeom prst="rect">
            <a:avLst/>
          </a:prstGeom>
          <a:noFill/>
        </p:spPr>
        <p:txBody>
          <a:bodyPr wrap="square" rtlCol="0">
            <a:spAutoFit/>
          </a:bodyPr>
          <a:lstStyle/>
          <a:p>
            <a:pPr algn="r" rtl="1"/>
            <a:r>
              <a:rPr lang="ar-SA" sz="6000" dirty="0" smtClean="0">
                <a:solidFill>
                  <a:srgbClr val="002060"/>
                </a:solidFill>
                <a:latin typeface="Arabic Typesetting" panose="03020402040406030203" pitchFamily="66" charset="-78"/>
                <a:cs typeface="Arabic Typesetting" panose="03020402040406030203" pitchFamily="66" charset="-78"/>
              </a:rPr>
              <a:t>فيروس الكورونا:</a:t>
            </a:r>
            <a:endParaRPr lang="en-US" sz="6000" dirty="0">
              <a:solidFill>
                <a:srgbClr val="002060"/>
              </a:solidFill>
              <a:latin typeface="Arabic Typesetting" panose="03020402040406030203" pitchFamily="66" charset="-78"/>
              <a:cs typeface="Arabic Typesetting" panose="03020402040406030203" pitchFamily="66" charset="-78"/>
            </a:endParaRPr>
          </a:p>
        </p:txBody>
      </p:sp>
      <p:sp>
        <p:nvSpPr>
          <p:cNvPr id="3" name="TextBox 2"/>
          <p:cNvSpPr txBox="1"/>
          <p:nvPr/>
        </p:nvSpPr>
        <p:spPr>
          <a:xfrm>
            <a:off x="1611087" y="2452579"/>
            <a:ext cx="10261600" cy="3046988"/>
          </a:xfrm>
          <a:prstGeom prst="rect">
            <a:avLst/>
          </a:prstGeom>
          <a:noFill/>
        </p:spPr>
        <p:txBody>
          <a:bodyPr wrap="square" rtlCol="0">
            <a:spAutoFit/>
          </a:bodyPr>
          <a:lstStyle/>
          <a:p>
            <a:pPr algn="just" rtl="1"/>
            <a:r>
              <a:rPr lang="ar-SA" sz="3200" dirty="0" smtClean="0">
                <a:solidFill>
                  <a:schemeClr val="accent5">
                    <a:lumMod val="75000"/>
                  </a:schemeClr>
                </a:solidFill>
                <a:cs typeface="Akhbar MT" pitchFamily="2" charset="-78"/>
              </a:rPr>
              <a:t>فيروسات كورونا هي فصيلة كبيرة من الفيروسات التي قد تسبب المرض للحيوان والانسان. سمي بهذا الاسم بسبب النتوءات الموجدة على سطحه والتي تشبه التاج (بالإنجليزية:</a:t>
            </a:r>
            <a:r>
              <a:rPr lang="en-US" sz="3200" dirty="0" smtClean="0">
                <a:solidFill>
                  <a:schemeClr val="accent5">
                    <a:lumMod val="75000"/>
                  </a:schemeClr>
                </a:solidFill>
                <a:cs typeface="Akhbar MT" pitchFamily="2" charset="-78"/>
              </a:rPr>
              <a:t>crown</a:t>
            </a:r>
            <a:r>
              <a:rPr lang="ar-SA" sz="3200" dirty="0" smtClean="0">
                <a:solidFill>
                  <a:schemeClr val="accent5">
                    <a:lumMod val="75000"/>
                  </a:schemeClr>
                </a:solidFill>
                <a:cs typeface="Akhbar MT" pitchFamily="2" charset="-78"/>
              </a:rPr>
              <a:t>) ومن المعروف أن عدداً من فيروسات الكورونا تسبب لدى البشر حالات عدوى الجهاز التنفسي التي تتراوح حدتها من نزلات البرد الشائعة إلى الأمراض الأشد وخامة مثل متلازمة الشرق الأوسط التنفسية والمتلازمة الحادة الوخيمة(السارس).</a:t>
            </a:r>
          </a:p>
          <a:p>
            <a:pPr algn="just" rtl="1"/>
            <a:r>
              <a:rPr lang="ar-SA" sz="3200" dirty="0" smtClean="0">
                <a:solidFill>
                  <a:schemeClr val="accent5">
                    <a:lumMod val="75000"/>
                  </a:schemeClr>
                </a:solidFill>
                <a:cs typeface="Akhbar MT" pitchFamily="2" charset="-78"/>
              </a:rPr>
              <a:t>ويسبب فيروس كورونا المُكتشف مؤخراً مرض فيروس كورونا كوفيد-</a:t>
            </a:r>
            <a:r>
              <a:rPr lang="ar-SA" sz="2400" dirty="0" smtClean="0">
                <a:solidFill>
                  <a:schemeClr val="accent5">
                    <a:lumMod val="75000"/>
                  </a:schemeClr>
                </a:solidFill>
                <a:cs typeface="Akhbar MT" pitchFamily="2" charset="-78"/>
              </a:rPr>
              <a:t>19</a:t>
            </a:r>
            <a:r>
              <a:rPr lang="ar-SA" sz="3200" dirty="0" smtClean="0">
                <a:solidFill>
                  <a:schemeClr val="accent5">
                    <a:lumMod val="75000"/>
                  </a:schemeClr>
                </a:solidFill>
                <a:cs typeface="Akhbar MT" pitchFamily="2" charset="-78"/>
              </a:rPr>
              <a:t> </a:t>
            </a:r>
            <a:endParaRPr lang="en-US" sz="3200" dirty="0" smtClean="0">
              <a:solidFill>
                <a:schemeClr val="accent5">
                  <a:lumMod val="75000"/>
                </a:schemeClr>
              </a:solidFill>
              <a:cs typeface="Akhbar MT"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854" y="99752"/>
            <a:ext cx="3508375" cy="1670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3470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14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3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20000"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43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13000"/>
          </a:stretch>
        </a:blipFill>
        <a:effectLst/>
      </p:bgPr>
    </p:bg>
    <p:spTree>
      <p:nvGrpSpPr>
        <p:cNvPr id="1" name=""/>
        <p:cNvGrpSpPr/>
        <p:nvPr/>
      </p:nvGrpSpPr>
      <p:grpSpPr>
        <a:xfrm>
          <a:off x="0" y="0"/>
          <a:ext cx="0" cy="0"/>
          <a:chOff x="0" y="0"/>
          <a:chExt cx="0" cy="0"/>
        </a:xfrm>
      </p:grpSpPr>
      <p:sp>
        <p:nvSpPr>
          <p:cNvPr id="3" name="Rectangle 2"/>
          <p:cNvSpPr/>
          <p:nvPr/>
        </p:nvSpPr>
        <p:spPr>
          <a:xfrm>
            <a:off x="4495798" y="0"/>
            <a:ext cx="7416801" cy="1015663"/>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6000" b="0" i="0" u="none" strike="noStrike" kern="0" cap="all" spc="0" normalizeH="0" baseline="0" noProof="0" dirty="0" smtClean="0">
                <a:ln>
                  <a:noFill/>
                </a:ln>
                <a:solidFill>
                  <a:srgbClr val="002060"/>
                </a:solidFill>
                <a:effectLst/>
                <a:uLnTx/>
                <a:uFillTx/>
                <a:latin typeface="Arabic Typesetting" panose="03020402040406030203" pitchFamily="66" charset="-78"/>
                <a:ea typeface="+mj-ea"/>
                <a:cs typeface="Arabic Typesetting" panose="03020402040406030203" pitchFamily="66" charset="-78"/>
              </a:rPr>
              <a:t>ما هي فترة الحضانة لفيروس كورونا؟</a:t>
            </a:r>
            <a:endParaRPr kumimoji="0" lang="en-US" sz="60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3206042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14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تعرف على رحلة كورونا في جسم الإنسا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3371" y="1182818"/>
            <a:ext cx="9231085" cy="4434211"/>
          </a:xfrm>
          <a:prstGeom prst="rect">
            <a:avLst/>
          </a:prstGeom>
        </p:spPr>
      </p:pic>
      <p:sp>
        <p:nvSpPr>
          <p:cNvPr id="5" name="Title 1"/>
          <p:cNvSpPr txBox="1">
            <a:spLocks/>
          </p:cNvSpPr>
          <p:nvPr/>
        </p:nvSpPr>
        <p:spPr>
          <a:xfrm>
            <a:off x="2467430" y="-741755"/>
            <a:ext cx="9724570" cy="1599720"/>
          </a:xfrm>
          <a:prstGeom prst="rect">
            <a:avLst/>
          </a:prstGeom>
        </p:spPr>
        <p:txBody>
          <a:bodyPr vert="horz" lIns="91440" tIns="45720" rIns="91440" bIns="45720" rtlCol="0" anchor="b">
            <a:noAutofit/>
          </a:bodyPr>
          <a:lstStyle>
            <a:lvl1pPr algn="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pPr lvl="0" algn="ctr" rtl="1"/>
            <a:r>
              <a:rPr lang="ar-SA" sz="5400" cap="none" dirty="0" smtClean="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فيديو توضيحي عن مراحل </a:t>
            </a:r>
            <a:r>
              <a:rPr lang="ar-SA" sz="5400" cap="none" dirty="0">
                <a:ln w="0"/>
                <a:solidFill>
                  <a:schemeClr val="accent1"/>
                </a:solidFill>
                <a:effectLst>
                  <a:outerShdw blurRad="38100" dist="25400" dir="5400000" algn="ctr" rotWithShape="0">
                    <a:srgbClr val="6E747A">
                      <a:alpha val="43000"/>
                    </a:srgbClr>
                  </a:outerShdw>
                </a:effectLst>
                <a:latin typeface="Arabic Typesetting" panose="03020402040406030203" pitchFamily="66" charset="-78"/>
                <a:cs typeface="Arabic Typesetting" panose="03020402040406030203" pitchFamily="66" charset="-78"/>
              </a:rPr>
              <a:t>فيروس كورونا في جسم الانسان</a:t>
            </a:r>
          </a:p>
        </p:txBody>
      </p:sp>
    </p:spTree>
    <p:extLst>
      <p:ext uri="{BB962C8B-B14F-4D97-AF65-F5344CB8AC3E}">
        <p14:creationId xmlns:p14="http://schemas.microsoft.com/office/powerpoint/2010/main" val="982007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Cr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1113</TotalTime>
  <Words>217</Words>
  <Application>Microsoft Office PowerPoint</Application>
  <PresentationFormat>Widescreen</PresentationFormat>
  <Paragraphs>38</Paragraphs>
  <Slides>28</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 Unicode MS</vt:lpstr>
      <vt:lpstr>Akhbar MT</vt:lpstr>
      <vt:lpstr>Aldhabi</vt:lpstr>
      <vt:lpstr>Arabic Typesetting</vt:lpstr>
      <vt:lpstr>Franklin Gothic Book</vt:lpstr>
      <vt:lpstr>Tahoma</vt:lpstr>
      <vt:lpstr>Wingdings</vt:lpstr>
      <vt:lpstr>Crop</vt:lpstr>
      <vt:lpstr>ممرضة الصحة المدرسية: نمير صبري</vt:lpstr>
      <vt:lpstr>الفهرس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الأعراض والفئات العمرية    الوقاية(غسل اليدين): </vt:lpstr>
      <vt:lpstr>الأعراض والفئات العمرية    التغذية الصحية والكورونا: </vt:lpstr>
      <vt:lpstr>PowerPoint Presentation</vt:lpstr>
      <vt:lpstr>PowerPoint Presentation</vt:lpstr>
      <vt:lpstr>PowerPoint Presentation</vt:lpstr>
      <vt:lpstr>PowerPoint Presentation</vt:lpstr>
      <vt:lpstr>     الحجر الصحي (الزم بيتك!)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Tasneem Kurd</dc:creator>
  <cp:lastModifiedBy>Tasneem Kurd</cp:lastModifiedBy>
  <cp:revision>51</cp:revision>
  <dcterms:created xsi:type="dcterms:W3CDTF">2020-04-09T08:33:51Z</dcterms:created>
  <dcterms:modified xsi:type="dcterms:W3CDTF">2020-04-10T17:59:21Z</dcterms:modified>
</cp:coreProperties>
</file>